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sldIdLst>
    <p:sldId id="508" r:id="rId2"/>
    <p:sldId id="456" r:id="rId3"/>
    <p:sldId id="476" r:id="rId4"/>
    <p:sldId id="457" r:id="rId5"/>
    <p:sldId id="484" r:id="rId6"/>
    <p:sldId id="489" r:id="rId7"/>
    <p:sldId id="486" r:id="rId8"/>
    <p:sldId id="487" r:id="rId9"/>
    <p:sldId id="488" r:id="rId10"/>
    <p:sldId id="490" r:id="rId11"/>
    <p:sldId id="491" r:id="rId12"/>
    <p:sldId id="493" r:id="rId13"/>
    <p:sldId id="492" r:id="rId14"/>
    <p:sldId id="509" r:id="rId15"/>
    <p:sldId id="501" r:id="rId16"/>
    <p:sldId id="503" r:id="rId17"/>
    <p:sldId id="502" r:id="rId18"/>
    <p:sldId id="499" r:id="rId19"/>
    <p:sldId id="494" r:id="rId20"/>
    <p:sldId id="495" r:id="rId21"/>
    <p:sldId id="496" r:id="rId22"/>
    <p:sldId id="497" r:id="rId23"/>
    <p:sldId id="498" r:id="rId24"/>
    <p:sldId id="500" r:id="rId25"/>
    <p:sldId id="506" r:id="rId26"/>
    <p:sldId id="504" r:id="rId27"/>
    <p:sldId id="505" r:id="rId28"/>
    <p:sldId id="507" r:id="rId29"/>
  </p:sldIdLst>
  <p:sldSz cx="9144000" cy="6858000" type="screen4x3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02"/>
    <a:srgbClr val="1C1C1C"/>
    <a:srgbClr val="7B5BA2"/>
    <a:srgbClr val="5E457C"/>
    <a:srgbClr val="5623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2922"/>
  </p:normalViewPr>
  <p:slideViewPr>
    <p:cSldViewPr snapToGrid="0" snapToObjects="1">
      <p:cViewPr varScale="1">
        <p:scale>
          <a:sx n="106" d="100"/>
          <a:sy n="106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95C1F-311D-5D49-86CF-E61D2C7F60C0}" type="datetimeFigureOut">
              <a:rPr lang="en-US" smtClean="0"/>
              <a:t>3/7/16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8D50E-7281-7A4B-AE1A-DEF4B43D0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05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8D50E-7281-7A4B-AE1A-DEF4B43D02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8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8D50E-7281-7A4B-AE1A-DEF4B43D02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7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8D50E-7281-7A4B-AE1A-DEF4B43D02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24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8D50E-7281-7A4B-AE1A-DEF4B43D02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39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94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9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9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39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72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3/7/16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3/7/16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35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3/7/16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9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8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19D11-918E-A443-9CC0-9AA7631067A4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3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publish/DellInternationalSales/Story1#!/publish-confirm" TargetMode="External"/><Relationship Id="rId4" Type="http://schemas.openxmlformats.org/officeDocument/2006/relationships/hyperlink" Target="https://public.tableau.com/profile/amelia.kohm#!/vizhome/Starbucks_Inspections/Dashboard1" TargetMode="External"/><Relationship Id="rId5" Type="http://schemas.openxmlformats.org/officeDocument/2006/relationships/hyperlink" Target="https://public.tableau.com/profile/glenn.melton#!/vizhome/Assignment6_26/SeattlesRecentCrimeStor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ublic.tableau.com/profile/carson4902#!/vizhome/TransitTowns10-14/Dashboard1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zwiz.blogspot.com/2015/06/dnacharts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Today’s Topics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632" y="1035587"/>
            <a:ext cx="8734925" cy="5509592"/>
          </a:xfrm>
        </p:spPr>
        <p:txBody>
          <a:bodyPr anchor="t">
            <a:noAutofit/>
          </a:bodyPr>
          <a:lstStyle/>
          <a:p>
            <a:pPr marL="285750" lvl="1" indent="-285750">
              <a:lnSpc>
                <a:spcPct val="150000"/>
              </a:lnSpc>
              <a:spcBef>
                <a:spcPts val="0"/>
              </a:spcBef>
              <a:defRPr/>
            </a:pP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Week 8: Design, User Experience &amp; Delivery</a:t>
            </a:r>
          </a:p>
          <a:p>
            <a:pPr marL="285750" lvl="1" indent="-28575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Week 9: Explanation &amp; Exploration </a:t>
            </a:r>
          </a:p>
          <a:p>
            <a:pPr marL="285750" lvl="1" indent="-28575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Homework Review</a:t>
            </a:r>
          </a:p>
          <a:p>
            <a:pPr marL="285750" lvl="1" indent="-28575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Final Project Review, Questions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09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05" y="365127"/>
            <a:ext cx="8771021" cy="6704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Does the data require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narrative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explain?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3221455" cy="4351338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 smtClean="0"/>
              <a:t>Yes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More to the story than just data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Disparate data sources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/>
              <a:t>Explanation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5293895" y="1825625"/>
            <a:ext cx="3221455" cy="43513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 smtClean="0"/>
              <a:t>No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You don’t yet know the narrative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A single data source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 smtClean="0"/>
              <a:t>Exploration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75079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/>
              <a:t>Qumulo</a:t>
            </a:r>
            <a:r>
              <a:rPr lang="en-US" sz="4400" dirty="0" smtClean="0"/>
              <a:t>:</a:t>
            </a:r>
            <a:endParaRPr lang="en-US" sz="4400" dirty="0"/>
          </a:p>
          <a:p>
            <a:pPr algn="ctr"/>
            <a:r>
              <a:rPr lang="en-US" sz="4400" dirty="0" smtClean="0"/>
              <a:t>Storage </a:t>
            </a:r>
            <a:r>
              <a:rPr lang="en-US" sz="4400" b="1" dirty="0" smtClean="0"/>
              <a:t>Exploration</a:t>
            </a:r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97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Qumulo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Why customers visualize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8346907" cy="4932056"/>
          </a:xfrm>
        </p:spPr>
        <p:txBody>
          <a:bodyPr anchor="t">
            <a:normAutofit/>
          </a:bodyPr>
          <a:lstStyle/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scales infinitely, but human perception and comprehension does not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complex, but need to convey data and information simply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Help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customers grow their data and their understanding of it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Save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time, minimize frustration, maximize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actionability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05" y="365127"/>
            <a:ext cx="8771021" cy="670460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Qumulo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Mostly Exploration, Currently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57" y="1191126"/>
            <a:ext cx="5611915" cy="54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05" y="365127"/>
            <a:ext cx="8771021" cy="670460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Exploring Activity by Path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23" y="1476287"/>
            <a:ext cx="6186783" cy="51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5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Exploratory Dashboard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0400"/>
            <a:ext cx="9144000" cy="43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1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53" y="365127"/>
            <a:ext cx="8458199" cy="67046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Exploring (and explaining) Capacity Trends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" y="2353511"/>
            <a:ext cx="9144000" cy="336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5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Explaining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complex tree and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activity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2" name="Picture 2" descr="https://lh3.googleusercontent.com/LyG0sA3ZLjtmf1ZyfNx4y2DCazOTc4lD_nN9uYaI0ckOHUZ5qBfMTqRHIcCVz0Iinra7OuFgvVmX6b0FEvAawiWuR1qMMtoTGheAzCoSupQn3-o8vv7Ndvy3oRqUrzYrV6dMbma9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44" y="1035587"/>
            <a:ext cx="8344111" cy="55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0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Data S</a:t>
            </a:r>
            <a:r>
              <a:rPr lang="en-US" sz="4400" dirty="0" smtClean="0"/>
              <a:t>cience:</a:t>
            </a:r>
            <a:endParaRPr lang="en-US" sz="4400" dirty="0"/>
          </a:p>
          <a:p>
            <a:pPr algn="ctr"/>
            <a:r>
              <a:rPr lang="en-US" sz="4400" dirty="0" smtClean="0"/>
              <a:t>The next level of </a:t>
            </a:r>
            <a:r>
              <a:rPr lang="en-US" sz="4400" b="1" dirty="0" smtClean="0"/>
              <a:t>Explanation</a:t>
            </a:r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03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3" y="2273968"/>
            <a:ext cx="8771021" cy="1949116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sz="40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FANG: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Facebook, Amazon, Netflix Google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2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Visualizing for Everyone:</a:t>
            </a:r>
          </a:p>
          <a:p>
            <a:pPr algn="ctr"/>
            <a:r>
              <a:rPr lang="en-US" sz="4400" dirty="0" smtClean="0"/>
              <a:t>Exploration &amp; Explanation</a:t>
            </a:r>
          </a:p>
          <a:p>
            <a:pPr algn="ctr"/>
            <a:endParaRPr lang="en-US" sz="4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33500" y="5723907"/>
            <a:ext cx="647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Week </a:t>
            </a:r>
            <a:r>
              <a:rPr lang="en-US" sz="2800" dirty="0">
                <a:solidFill>
                  <a:schemeClr val="bg1"/>
                </a:solidFill>
              </a:rPr>
              <a:t>9</a:t>
            </a:r>
            <a:endParaRPr lang="en-US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Mar </a:t>
            </a:r>
            <a:r>
              <a:rPr lang="en-US" sz="2800" dirty="0">
                <a:solidFill>
                  <a:schemeClr val="bg1"/>
                </a:solidFill>
              </a:rPr>
              <a:t>8</a:t>
            </a:r>
            <a:r>
              <a:rPr lang="en-US" sz="2800" dirty="0" smtClean="0">
                <a:solidFill>
                  <a:schemeClr val="bg1"/>
                </a:solidFill>
              </a:rPr>
              <a:t>, </a:t>
            </a:r>
            <a:r>
              <a:rPr lang="en-US" sz="2800" dirty="0" smtClean="0">
                <a:solidFill>
                  <a:schemeClr val="bg1"/>
                </a:solidFill>
              </a:rPr>
              <a:t>2016</a:t>
            </a:r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13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Facebook feed and features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8346907" cy="4932056"/>
          </a:xfrm>
        </p:spPr>
        <p:txBody>
          <a:bodyPr anchor="t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feed is one big algorithm. New features leverage the massive Facebook network.</a:t>
            </a: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https://lh5.googleusercontent.com/dZZhDnA1ZobbXArYtJipnNOaNfyxEzJ3kWY1UGzhoLZLNzmToC2bo308XaJTpYcgyo9L8Z9DuC0xtr3yxv_XZ9ISiFTvpbTaCKgq4Wawh4awYNHeYsvGQDtFIElR9ucux32Mpw-r8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42" y="2189747"/>
            <a:ext cx="3159873" cy="430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V0cXqtJ2N3BmVoZegJWsURJZQVQzpWOVL-IBYZq3XjqFCfKbVZjLWMBnol7uqgX2UiYk5Ni9X5u4QME3CXi7bAZ0IXPZ8XGts40boC2He3LOcj-yWTb1YUHQRSYnKRBmvmi08jG56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552" y="2162559"/>
            <a:ext cx="2812458" cy="435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05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Amazon Reviews and “Also Bought”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8346907" cy="4932056"/>
          </a:xfrm>
        </p:spPr>
        <p:txBody>
          <a:bodyPr anchor="t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Other customer’s opinions is critical to decision. Only “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viz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 on Amazon. The “also bought” section is a visual “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xplanation”</a:t>
            </a: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https://lh5.googleusercontent.com/SJ88YrEeOwSf3Mspl4iD4w__0ca3lP4Byz8UlNy82svCCcKLXfdYouRqqiTOSiujqiFPW78nK6JW31MWF4NqYhH4ZFKXwSFU3KQb-fn1CA5fpUqIfs-faRiShi_yXYhfCQSH-oWp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11" y="2638676"/>
            <a:ext cx="3874175" cy="338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9uc54QBUmFJguuAw0y2MT0O-7MG3MiP8xWBx1jiN4_wK0Iy1ayH8ZfAhY_3C3WhmyU6f4zLCImuAVsZ0VPnmItgHwNCFqAAZiKwQu53f7I9u2_5W910GQnIMvoiix5TuvDSwOlY3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513" y="3055008"/>
            <a:ext cx="4664044" cy="255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04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Netflix Recommendations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8346907" cy="4932056"/>
          </a:xfrm>
        </p:spPr>
        <p:txBody>
          <a:bodyPr anchor="t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Customizing content and presenting similar movie/show recommendations. (See: Netflix Prize)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4" name="Picture 2" descr="https://lh3.googleusercontent.com/0B7Rv3pmD5sf4b4mqIWqXfW3IC-7ZAWo3EWhfuHej7BzGiFPEl9yfeaa1g0_g4O2RCK_hCdwbtyDRf8t8lUVwZKKcteqsieSkekcUPYoejhTjDf7J4LKvyX4LC1PY56WZe2V7p1U_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568" y="2515887"/>
            <a:ext cx="4386513" cy="191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eUP-qjBHpKbWurYTD4s6D2_t2dNHzyo72tIIUOeR8S8ioGxjq5QrK_QbzEVCWwq_7KzGnT-WE88E18a4oHGIzz3xQJD-UuGPzci6-BMLEj6a1musoAr_yRDwwUHvjO1m6_okA_MAP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4" y="4588440"/>
            <a:ext cx="4495800" cy="200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36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Google Search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8346907" cy="4932056"/>
          </a:xfrm>
        </p:spPr>
        <p:txBody>
          <a:bodyPr anchor="t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Google appears to be reading my mind. But, they’re also trying to make money.</a:t>
            </a: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 descr="https://lh5.googleusercontent.com/fCBarOG0YsUMJJsdfFuWyiMeVo1dPPnyWBwV-hoASCOPkLaFsbbtIeEyIQxZ2h5f3n6Py2Ele0u5GdBEilPlYQuO0wohkfUTMmrDWucH-S4p8nrxU0iwqgIuGZUkWLmdse6wj0oBM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680" y="3442034"/>
            <a:ext cx="4480640" cy="327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4.googleusercontent.com/fU0NW8I10rWYkexoVHVX6LvJxU2oSp9oSVoo-bfriRsntN_k7pfXVB5-rsreASYm3X9HJy_LhL8yknqpnCI3T2mPsjDw_VgBriPnoMJzwnST4I1DFFBbqwUideREi2AYdPAJ2dPuK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734364"/>
            <a:ext cx="7909761" cy="170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51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3" y="2273968"/>
            <a:ext cx="8771021" cy="1949116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Other examples:</a:t>
            </a:r>
            <a:b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Zillow’s </a:t>
            </a:r>
            <a:r>
              <a:rPr lang="en-US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Zestimate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just a number</a:t>
            </a:r>
            <a:b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Redfin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“Hot Homes” – just an icon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1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Homework: </a:t>
            </a:r>
          </a:p>
          <a:p>
            <a:pPr algn="ctr"/>
            <a:r>
              <a:rPr lang="en-US" sz="4400" dirty="0" smtClean="0"/>
              <a:t>Database connection review</a:t>
            </a:r>
            <a:endParaRPr lang="en-US" sz="4400" b="1" dirty="0" smtClean="0"/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73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Homework Highlights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8346907" cy="4932056"/>
          </a:xfrm>
        </p:spPr>
        <p:txBody>
          <a:bodyPr anchor="t">
            <a:normAutofit lnSpcReduction="10000"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Carson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lot of attention to detail in terms of formatting, style,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://public.tableau.com/profile/carson4902#!/</a:t>
            </a:r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vizhome/TransitTowns10-14/Dashboard1</a:t>
            </a:r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Katherine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Good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story, styling, consistent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narrative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://public.tableau.com/profile/publish/DellInternationalSales/Story1#!/</a:t>
            </a:r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publish-confirm</a:t>
            </a:r>
            <a:endParaRPr lang="en-US" sz="15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Amelia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Combined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Starbucks data and inspection data. Great approach. I'm not sure how she did it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://public.tableau.com/profile/amelia.kohm#!/</a:t>
            </a:r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vizhome/Starbucks_Inspections/Dashboard1</a:t>
            </a:r>
            <a:endParaRPr lang="en-US" sz="15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Glenn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Crime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Seattle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by year and type is an interesting look at the data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https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://public.tableau.com/profile/glenn.melton#!/</a:t>
            </a:r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vizhome/Assignment6_26/SeattlesRecentCrimeStory</a:t>
            </a:r>
            <a:endParaRPr lang="en-US" sz="15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08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Homework Highlights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632" y="1035587"/>
            <a:ext cx="8734925" cy="5509592"/>
          </a:xfrm>
        </p:spPr>
        <p:txBody>
          <a:bodyPr anchor="t">
            <a:noAutofit/>
          </a:bodyPr>
          <a:lstStyle/>
          <a:p>
            <a:pPr marL="285750" lvl="1" indent="-28575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 a larger color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range and or discrete colors rather than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for better color  differentiation.</a:t>
            </a: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When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putting a bunch of words in a word cloud, or really anywhere, be aware of the negatives of all caps    Regular expression replace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Pay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close attention to map experiences. Tableau's default is probably not ideal in some cases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Treemaps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while pretty, should generally be use for well-organized data, with good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categories.</a:t>
            </a: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Watch out for excessive overlap of shapes on maps.</a:t>
            </a: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Tableau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public mapping is not great. Doesn't handle "large" amounts of data or mapping very well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Pay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attention to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how people will view the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visaulization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Watch out for scrolling (or lack thereof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From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crime, to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Starbucks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when doing heat maps, it's always nice to have a per-capita perspective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When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showing "temporal" data (data with a time element), you should almost always order the data by the date, otherwise people can't decipher the tend over time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Double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your work. Does it make sense? Does it tell an expected or unexpected story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visualizations, just because you can, doesn't mean you should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careful when joining data. It can lead to overestimates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Comparing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two things. "barbell" chart: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http://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vizwiz.blogspot.com/2015/06/dnacharts.html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Verify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data and data types. (Thanks Rachel!)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96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Final Project: Questions, Review</a:t>
            </a:r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42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Exploration and Explanation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8346907" cy="4932056"/>
          </a:xfrm>
        </p:spPr>
        <p:txBody>
          <a:bodyPr anchor="b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Explanation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tells a particular story while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xploration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invites the viewer to dig in further and figur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 things out themselves.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1" y="1629915"/>
            <a:ext cx="2310857" cy="2323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842" y="1558065"/>
            <a:ext cx="5164742" cy="246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Explanation versus Exploration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3819" y="1416973"/>
            <a:ext cx="2559718" cy="3503943"/>
          </a:xfrm>
        </p:spPr>
        <p:txBody>
          <a:bodyPr anchor="t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Explanation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Static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More text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Less interaction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Less time-consuming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Fewer dimensions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Executive-ready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Not usually an app</a:t>
            </a: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Typical user: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user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94608" y="1416973"/>
            <a:ext cx="2696077" cy="3503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Dynamic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Less text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More interaction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More time-consuming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More dimensions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Expert-ready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Guide on how to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Usually an app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Typical user: data analyst</a:t>
            </a: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46207" y="4920916"/>
            <a:ext cx="4496803" cy="1746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Explanation &amp; Exploration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Consistent style and formatting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Titles, labels, legends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 attribution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Pay attention to platform (mobile, PC, 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36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 you know the answer?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3221455" cy="4351338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 smtClean="0"/>
              <a:t>Yes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C</a:t>
            </a:r>
            <a:r>
              <a:rPr lang="en-US" sz="2400" dirty="0" smtClean="0"/>
              <a:t>onfirmed hypothesis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Simple(</a:t>
            </a:r>
            <a:r>
              <a:rPr lang="en-US" sz="2400" dirty="0" err="1" smtClean="0"/>
              <a:t>ish</a:t>
            </a:r>
            <a:r>
              <a:rPr lang="en-US" sz="2400" dirty="0" smtClean="0"/>
              <a:t>) answer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/>
              <a:t>Explanation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5293895" y="1825625"/>
            <a:ext cx="3221455" cy="43513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 smtClean="0"/>
              <a:t>No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Refuted hypothesis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Nuanced answer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 smtClean="0"/>
              <a:t>Exploration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15340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 will be using the visualization?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3221455" cy="4351338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Mass market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Less familiar users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Blog/news users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Executives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/>
              <a:t>Explanation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5293895" y="1825625"/>
            <a:ext cx="3221455" cy="43513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Data scientists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Experts in the field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Colleagues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Advanced users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 smtClean="0"/>
              <a:t>Exploration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5916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Will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be time to explore?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3221455" cy="4351338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 smtClean="0"/>
              <a:t>No time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Housing market news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Trump story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Global warming story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/>
              <a:t>Explanation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5293895" y="1825625"/>
            <a:ext cx="3221455" cy="43513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 smtClean="0"/>
              <a:t>Lots of time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Shopping for a home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Election research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Global warming analysis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 smtClean="0"/>
              <a:t>Exploration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02922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05" y="365127"/>
            <a:ext cx="8771021" cy="6704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will the visualization be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presented/consumed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3221455" cy="4351338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Mobile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Web page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err="1" smtClean="0"/>
              <a:t>Powerpoint</a:t>
            </a:r>
            <a:r>
              <a:rPr lang="en-US" sz="2400" dirty="0" smtClean="0"/>
              <a:t> slides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Report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Meeting/presentation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/>
              <a:t>Explanation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5293895" y="1825625"/>
            <a:ext cx="3221455" cy="43513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Application (Excel, Tableau,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Web page/app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Small, working meeting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 smtClean="0"/>
              <a:t>Exploration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42124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05" y="365127"/>
            <a:ext cx="8771021" cy="6704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lot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dimensions &amp; measures in the data?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3221455" cy="4351338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 smtClean="0"/>
              <a:t>No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Revenue over time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Part to whole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All data can be charted at once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/>
              <a:t>Explanation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5293895" y="1825625"/>
            <a:ext cx="3221455" cy="43513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 smtClean="0"/>
              <a:t>Yes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Comparing two continuous measures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Geography, over time, with many categories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A single chart would be a noisy mess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 smtClean="0"/>
              <a:t>Exploration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87225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28880</TotalTime>
  <Words>847</Words>
  <Application>Microsoft Macintosh PowerPoint</Application>
  <PresentationFormat>On-screen Show (4:3)</PresentationFormat>
  <Paragraphs>228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Calibri Light</vt:lpstr>
      <vt:lpstr>Arial</vt:lpstr>
      <vt:lpstr>Office Theme</vt:lpstr>
      <vt:lpstr>Today’s Topics</vt:lpstr>
      <vt:lpstr>PowerPoint Presentation</vt:lpstr>
      <vt:lpstr>Exploration and Explanation</vt:lpstr>
      <vt:lpstr>Explanation versus Exploration</vt:lpstr>
      <vt:lpstr>Do you know the answer?</vt:lpstr>
      <vt:lpstr>Who will be using the visualization?</vt:lpstr>
      <vt:lpstr>Will there be time to explore?</vt:lpstr>
      <vt:lpstr>How will the visualization be presented/consumed?</vt:lpstr>
      <vt:lpstr>A lot of dimensions &amp; measures in the data?</vt:lpstr>
      <vt:lpstr>Does the data require a narrative to explain?</vt:lpstr>
      <vt:lpstr>PowerPoint Presentation</vt:lpstr>
      <vt:lpstr>Qumulo: Why customers visualize</vt:lpstr>
      <vt:lpstr>Qumulo: Mostly Exploration, Currently</vt:lpstr>
      <vt:lpstr>Exploring Activity by Path</vt:lpstr>
      <vt:lpstr>An Exploratory Dashboard</vt:lpstr>
      <vt:lpstr>Exploring (and explaining) Capacity Trends</vt:lpstr>
      <vt:lpstr>Explaining a complex tree and activity</vt:lpstr>
      <vt:lpstr>PowerPoint Presentation</vt:lpstr>
      <vt:lpstr>FANG: Facebook, Amazon, Netflix Google</vt:lpstr>
      <vt:lpstr>Facebook feed and features</vt:lpstr>
      <vt:lpstr>Amazon Reviews and “Also Bought”</vt:lpstr>
      <vt:lpstr>Netflix Recommendations</vt:lpstr>
      <vt:lpstr>Google Search</vt:lpstr>
      <vt:lpstr>Other examples: Zillow’s Zestimate – just a number Redfin “Hot Homes” – just an icon</vt:lpstr>
      <vt:lpstr>PowerPoint Presentation</vt:lpstr>
      <vt:lpstr>Homework Highlights</vt:lpstr>
      <vt:lpstr>Homework Highlights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Tommy Unger</dc:creator>
  <cp:lastModifiedBy>Tommy Unger</cp:lastModifiedBy>
  <cp:revision>320</cp:revision>
  <dcterms:created xsi:type="dcterms:W3CDTF">2016-01-09T20:33:03Z</dcterms:created>
  <dcterms:modified xsi:type="dcterms:W3CDTF">2016-03-09T01:39:26Z</dcterms:modified>
</cp:coreProperties>
</file>